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60" r:id="rId4"/>
    <p:sldId id="262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340" y="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904D0-D15C-4BA0-81CA-661491F97FE6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6D571-2217-400B-BE1F-77277122F85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19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6D571-2217-400B-BE1F-77277122F85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67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6D571-2217-400B-BE1F-77277122F85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61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6D571-2217-400B-BE1F-77277122F85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79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6D571-2217-400B-BE1F-77277122F85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08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5818-E540-4A0F-9CDD-E847947E2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E4E4A-F067-4880-BE82-351699296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69FB3-1218-466B-AD6A-BEAA3CEC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B59D-A9CB-408C-8817-323982B0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AAE7C-B852-4E7F-9AD7-2DEBB68E0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43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4DC4-B20F-4334-99F3-412E9229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26C4C-FC6D-4F4C-A1FE-38519499A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26C15-D214-4A2C-BEF2-7F4CF7E4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6F578-A501-466D-8198-84DFFE0F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B9E24-1361-486E-BEE9-04C9C536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946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E8D4E-624B-438B-89C3-0F72A43FB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73CAF-4E91-4AC6-9C8B-5249EF32A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A7E5A-3569-4DE0-926E-E5BAA5C8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C0932-EEF8-46B6-909C-EEC57390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22CAB-A9A2-4794-8679-50483C33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10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52A5-924A-4817-AC86-7F0F23F1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C3AD-487D-443B-B66A-4E32668E2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455DF-9BFF-4D0C-B111-CC60BBCC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921D-BCA0-452B-8988-CBE72D76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A1281-FA0F-4FDE-95A1-4A0E11E1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88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ECC7-F456-4B2C-A811-FAC32D78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5DC95-11EB-42F0-A6DC-05D8A00E6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ED7B1-1441-4B50-8B10-CB8DA976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1C0A4-BFEB-4F43-8F4D-00A10DE2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8D7E2-953E-4AEF-8A69-49BD05BC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36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7184-D130-4F24-A6B2-FCDE6862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C9FC8-90BE-40B3-BD5D-1821A3F0E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54F19-D080-4E42-A721-4BFD1CCA2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6318B-7EF7-4CD8-B24E-F2581A42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AB385-7E8C-4A02-BB2F-37F651B7D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DB446-BD2C-430C-A2A8-7AC5F555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16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7A24-63A1-487A-BEDD-983438569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FF7EF-70A6-40FF-BF53-4FC8B646A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B34A0-7B11-43C1-B564-9D733083D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8A5BF-02F0-4276-91FB-BC87AF73D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41702-3804-497B-AD1B-6D70B12EF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CC2680-9269-4D06-B1B7-E6A0C95A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D66C0-2C88-4DD3-8C5E-B0A36AD2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BADF8-CCFA-438F-904C-DDD218F6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839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791D-02E9-4177-B0A0-58105424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B9F25-8CE1-446D-BD4C-691F924D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B0A0C-62B2-4FD8-9A73-503FE2DE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41008-5388-42C4-87E5-4A9318F6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54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E4523-8F23-4D7F-956D-F7BF646BB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83F2B-FD35-419A-8365-57B70C5A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2444-BE11-4293-BC2B-E52CB149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28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4642-C246-47FD-9C2A-999FEC41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E60F0-C651-4CC9-8C34-D1C68C8B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9CB26-4742-470E-A41A-1114F71DC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1D0F1-BB26-4DAB-9836-947B640D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AD534-7317-4EFB-AEE3-F074234C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F968B-E35C-4279-B589-9813AFC7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58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F0F5-86B5-444D-992B-5282E532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9DDEB-7FE9-4665-96FA-A1C633E8B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040CE-FCCC-460A-9401-05B64210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87406-D892-408B-8C5B-CDC4CF28C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FAB51-7319-4A72-A26B-B265052D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B83DC-A571-4B8A-B68D-9BF875C1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38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45765-E804-495D-B9D6-D6179AF1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B3235-5C67-4A99-BA9F-E732C6DE8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1F99F-0779-4DF8-91E7-B44E739F3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FCBBB-7F11-4F5A-BFB7-2E11D61F5C95}" type="datetimeFigureOut">
              <a:rPr lang="de-DE" smtClean="0"/>
              <a:t>26.05.2019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7CB69-8A5B-42BC-91A6-41ADE13F8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9DD7-8150-47E9-B722-28B7BEF80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04503-9420-4E23-83B6-88EC66C84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01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E295A6-12FC-48DE-A863-17D576A53B4F}"/>
              </a:ext>
            </a:extLst>
          </p:cNvPr>
          <p:cNvSpPr/>
          <p:nvPr/>
        </p:nvSpPr>
        <p:spPr>
          <a:xfrm>
            <a:off x="2293" y="704996"/>
            <a:ext cx="6102000" cy="617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J..</a:t>
            </a:r>
            <a:endParaRPr lang="de-DE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214CA2-ED22-4053-AF2E-A89C0B9508A7}"/>
              </a:ext>
            </a:extLst>
          </p:cNvPr>
          <p:cNvSpPr/>
          <p:nvPr/>
        </p:nvSpPr>
        <p:spPr>
          <a:xfrm>
            <a:off x="6105078" y="704996"/>
            <a:ext cx="6102000" cy="61737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de-DE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8F18B1-76CA-4B95-B233-6400CF9B41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093" y="5596426"/>
            <a:ext cx="1374005" cy="1099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34DE1-5187-4356-BA40-8DA5863ED6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79" y="5596426"/>
            <a:ext cx="1374005" cy="1099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1CF39-FC04-4A71-A856-5EC8C56F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296"/>
            <a:ext cx="12192000" cy="75517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Können wir schon (bald) Gedankenlesen ? (1/4)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7D49F-4A21-46DF-AE20-F3F7A2D45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42" y="1472820"/>
            <a:ext cx="12208285" cy="3985667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Grundsätzlich können Veränderungen der Gehirnaktivität, die mit mentalen Prozessen einhergehen, mit Techniken wie EEG oder fMRT gemessen werden.</a:t>
            </a:r>
          </a:p>
          <a:p>
            <a:pPr marL="0" indent="0" algn="ctr">
              <a:buNone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Diese Techniken werden bereits seit Jahrzehnten erfolgreich zur Erforschung des menschlichen Gehirns angewandt.  </a:t>
            </a:r>
          </a:p>
          <a:p>
            <a:pPr marL="0" indent="0" algn="ctr">
              <a:buNone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Die Messungen enthalten allerdings sehr viel Rauschen.</a:t>
            </a:r>
          </a:p>
          <a:p>
            <a:pPr marL="0" indent="0" algn="ctr">
              <a:buNone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In der Regel muss sehr lange (oft Stunden) und unter strengen Laborbedingungen gemessen werden, um bedeutsame Gehirnsignale zu erhalten – selbst für sehr einfache “Gedanken”.</a:t>
            </a: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5A4DF61D-5A12-4D70-9556-E3F8756B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1" y="4397350"/>
            <a:ext cx="2432011" cy="162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10">
            <a:extLst>
              <a:ext uri="{FF2B5EF4-FFF2-40B4-BE49-F238E27FC236}">
                <a16:creationId xmlns:a16="http://schemas.microsoft.com/office/drawing/2014/main" id="{0D3A7F82-E251-48E9-A3D8-3258EBCE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90" y="4398288"/>
            <a:ext cx="2413232" cy="160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CD3794-9F79-4B18-B868-F83D7BE48D97}"/>
              </a:ext>
            </a:extLst>
          </p:cNvPr>
          <p:cNvSpPr txBox="1"/>
          <p:nvPr/>
        </p:nvSpPr>
        <p:spPr>
          <a:xfrm>
            <a:off x="1515765" y="6254222"/>
            <a:ext cx="98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46DE1-15FC-44D3-8D2D-C54AE0143B29}"/>
              </a:ext>
            </a:extLst>
          </p:cNvPr>
          <p:cNvSpPr txBox="1"/>
          <p:nvPr/>
        </p:nvSpPr>
        <p:spPr>
          <a:xfrm>
            <a:off x="4155505" y="6254222"/>
            <a:ext cx="98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fMRT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20A76-DB98-4310-B728-1E79DCAE1A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5" t="71787" r="47630" b="2701"/>
          <a:stretch/>
        </p:blipFill>
        <p:spPr>
          <a:xfrm>
            <a:off x="6737350" y="4397350"/>
            <a:ext cx="1082675" cy="124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D6C1A6-D165-4918-AC75-75846F74E3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2" t="71787" r="10686" b="2701"/>
          <a:stretch/>
        </p:blipFill>
        <p:spPr>
          <a:xfrm>
            <a:off x="9507538" y="4397350"/>
            <a:ext cx="1078001" cy="1246213"/>
          </a:xfrm>
          <a:prstGeom prst="rect">
            <a:avLst/>
          </a:prstGeom>
        </p:spPr>
      </p:pic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520A2E7-4F19-4E2B-901E-B486EEC4D38F}"/>
              </a:ext>
            </a:extLst>
          </p:cNvPr>
          <p:cNvSpPr/>
          <p:nvPr/>
        </p:nvSpPr>
        <p:spPr>
          <a:xfrm>
            <a:off x="7802919" y="4904447"/>
            <a:ext cx="1575056" cy="750771"/>
          </a:xfrm>
          <a:prstGeom prst="cloud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Gesicht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BC8E5AC3-4DFA-4581-80F4-8BEBB87940EC}"/>
              </a:ext>
            </a:extLst>
          </p:cNvPr>
          <p:cNvSpPr/>
          <p:nvPr/>
        </p:nvSpPr>
        <p:spPr>
          <a:xfrm>
            <a:off x="10585539" y="4904447"/>
            <a:ext cx="1575056" cy="750771"/>
          </a:xfrm>
          <a:prstGeom prst="cloud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Haus!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0"/>
    </mc:Choice>
    <mc:Fallback xmlns="">
      <p:transition spd="slow" advTm="4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C1F8B5E-31BF-4224-BD90-6F5731E47860}"/>
              </a:ext>
            </a:extLst>
          </p:cNvPr>
          <p:cNvSpPr/>
          <p:nvPr/>
        </p:nvSpPr>
        <p:spPr>
          <a:xfrm>
            <a:off x="3078" y="704996"/>
            <a:ext cx="6102000" cy="617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J..</a:t>
            </a:r>
            <a:endParaRPr lang="de-DE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FEE6F5-89A5-4229-8383-9F0390F630E7}"/>
              </a:ext>
            </a:extLst>
          </p:cNvPr>
          <p:cNvSpPr/>
          <p:nvPr/>
        </p:nvSpPr>
        <p:spPr>
          <a:xfrm>
            <a:off x="6105078" y="704996"/>
            <a:ext cx="6102000" cy="61737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de-DE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E48CEC-138A-4A84-84C5-B523F64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296"/>
            <a:ext cx="12192000" cy="75517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Können wir schon (bald) Gedankenlesen ? (2/4)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7D49F-4A21-46DF-AE20-F3F7A2D45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42" y="1472820"/>
            <a:ext cx="12208285" cy="5549213"/>
          </a:xfrm>
        </p:spPr>
        <p:txBody>
          <a:bodyPr numCol="2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Durch Analyse in Echtzeit gelingen mithin beeindruckende Anwendungen, zum Beispiel bei der Steuerung von Geräten “nur durch Gedanken” – man nennt dies auch </a:t>
            </a:r>
            <a:r>
              <a:rPr lang="de-DE" sz="2000" i="1" dirty="0">
                <a:latin typeface="Arial" panose="020B0604020202020204" pitchFamily="34" charset="0"/>
                <a:cs typeface="Arial" panose="020B0604020202020204" pitchFamily="34" charset="0"/>
              </a:rPr>
              <a:t>Brain-Computer-Interface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(BCI)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Dabei ist man aber meistens auf sehr einfache „Gedanken“ beschränkt (zB. links/rechts). Zudem</a:t>
            </a:r>
          </a:p>
          <a:p>
            <a:pPr lvl="1">
              <a:lnSpc>
                <a:spcPct val="1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müssen BCIs meist vorab für den/die NutzerIn eigens kalibriert werden</a:t>
            </a:r>
          </a:p>
          <a:p>
            <a:pPr lvl="1">
              <a:lnSpc>
                <a:spcPct val="1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muss er/sie die Steuerung zunächst erlernen</a:t>
            </a:r>
          </a:p>
          <a:p>
            <a:pPr lvl="1">
              <a:lnSpc>
                <a:spcPct val="1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bleibt die Steuerung selbst unter idealen Bedingungen fehleranfällig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i="1" dirty="0">
                <a:latin typeface="Arial" panose="020B0604020202020204" pitchFamily="34" charset="0"/>
                <a:cs typeface="Arial" panose="020B0604020202020204" pitchFamily="34" charset="0"/>
              </a:rPr>
              <a:t>Steuerung über andere Signale </a:t>
            </a:r>
            <a:br>
              <a:rPr lang="de-DE" sz="20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i="1" dirty="0">
                <a:latin typeface="Arial" panose="020B0604020202020204" pitchFamily="34" charset="0"/>
                <a:cs typeface="Arial" panose="020B0604020202020204" pitchFamily="34" charset="0"/>
              </a:rPr>
              <a:t>(zB. Blickbewegungen, Sprachsteuerung)</a:t>
            </a:r>
            <a:br>
              <a:rPr lang="de-DE" sz="20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i="1" dirty="0">
                <a:latin typeface="Arial" panose="020B0604020202020204" pitchFamily="34" charset="0"/>
                <a:cs typeface="Arial" panose="020B0604020202020204" pitchFamily="34" charset="0"/>
              </a:rPr>
              <a:t>funktioniert oft wesentlich besser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0C579-C924-46F3-B4C3-75CB58255445}"/>
              </a:ext>
            </a:extLst>
          </p:cNvPr>
          <p:cNvSpPr/>
          <p:nvPr/>
        </p:nvSpPr>
        <p:spPr>
          <a:xfrm>
            <a:off x="1409706" y="6115245"/>
            <a:ext cx="3299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© TU-Pressestelle/Dahl</a:t>
            </a:r>
            <a:b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Tangerman et al., 2008; Kraudelat et al., 2009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3CBF23-AA20-4B3F-8A22-02103126C969}"/>
              </a:ext>
            </a:extLst>
          </p:cNvPr>
          <p:cNvGrpSpPr>
            <a:grpSpLocks noChangeAspect="1"/>
          </p:cNvGrpSpPr>
          <p:nvPr/>
        </p:nvGrpSpPr>
        <p:grpSpPr>
          <a:xfrm>
            <a:off x="817371" y="3089969"/>
            <a:ext cx="4484535" cy="2978236"/>
            <a:chOff x="689386" y="2948376"/>
            <a:chExt cx="4740505" cy="31482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0A43ECA-0786-4659-A6FE-4E23E75A6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86" y="2948376"/>
              <a:ext cx="4740505" cy="314823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98AC15-3E91-4789-A66D-634B99344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9920" y="3001942"/>
              <a:ext cx="707925" cy="431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5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0"/>
    </mc:Choice>
    <mc:Fallback xmlns="">
      <p:transition spd="slow" advTm="4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6459FC-899B-43CE-A8DB-2DE7F3406848}"/>
              </a:ext>
            </a:extLst>
          </p:cNvPr>
          <p:cNvSpPr/>
          <p:nvPr/>
        </p:nvSpPr>
        <p:spPr>
          <a:xfrm>
            <a:off x="2293" y="704996"/>
            <a:ext cx="6102000" cy="617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J..</a:t>
            </a:r>
            <a:endParaRPr lang="de-DE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3170A9-7CEA-4710-BCA4-986AB30E5623}"/>
              </a:ext>
            </a:extLst>
          </p:cNvPr>
          <p:cNvSpPr/>
          <p:nvPr/>
        </p:nvSpPr>
        <p:spPr>
          <a:xfrm>
            <a:off x="6105078" y="704995"/>
            <a:ext cx="6102000" cy="61737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de-DE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1B0812-C5BC-43A9-86C3-E616AEF3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296"/>
            <a:ext cx="12192000" cy="75517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Können wir schon (bald) Gedankenlesen ? (3/4)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7D49F-4A21-46DF-AE20-F3F7A2D45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42" y="1472819"/>
            <a:ext cx="12208285" cy="5405955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Mit neuesten Methoden ist es bereits gelungen, relativ komplexe Informationen aus der Gehirnaktivität „auszulesen“. Zum Beispiel, welches Bild ein/e ProbandIn gerade betrachtet, oder welches Wort er/sie gerade hört. Solche Durchbrüche sind wichtig für die Fachwelt und haben oft ein großes Medienecho.</a:t>
            </a:r>
          </a:p>
          <a:p>
            <a:pPr marL="0" indent="0" algn="ctr">
              <a:buNone/>
            </a:pP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Auslesen können” heißt allerdings zunächst</a:t>
            </a:r>
            <a:b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oft nur: </a:t>
            </a:r>
            <a:r>
              <a:rPr lang="de-DE" sz="2200" i="1" dirty="0">
                <a:latin typeface="Arial" panose="020B0604020202020204" pitchFamily="34" charset="0"/>
                <a:cs typeface="Arial" panose="020B0604020202020204" pitchFamily="34" charset="0"/>
              </a:rPr>
              <a:t>Besser als Raten. </a:t>
            </a:r>
          </a:p>
          <a:p>
            <a:pPr marL="0" indent="0" algn="ctr"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Im Beispiel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links lag die 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Fehlerquote bei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50 bis 75% (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statt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93% 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beim Raten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In der Praxis 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läge die Technik somit öfter falsch als richtig.</a:t>
            </a:r>
          </a:p>
          <a:p>
            <a:pPr marL="0" indent="0" algn="ctr"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Reine Vorstellungsbilder lassen sich nach wie vor nur sehr bedingt rekonstruieren:</a:t>
            </a:r>
          </a:p>
          <a:p>
            <a:pPr marL="0" indent="0" algn="ctr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2A8A0-F05A-4F67-99F6-320E1147E986}"/>
              </a:ext>
            </a:extLst>
          </p:cNvPr>
          <p:cNvSpPr/>
          <p:nvPr/>
        </p:nvSpPr>
        <p:spPr>
          <a:xfrm>
            <a:off x="7923633" y="6585572"/>
            <a:ext cx="2557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Shen et al., 2019,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PLoS Comp Biol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729B65-5023-4E6D-A81B-60786BFDBA10}"/>
              </a:ext>
            </a:extLst>
          </p:cNvPr>
          <p:cNvGrpSpPr/>
          <p:nvPr/>
        </p:nvGrpSpPr>
        <p:grpSpPr>
          <a:xfrm>
            <a:off x="7009355" y="3891394"/>
            <a:ext cx="4293444" cy="2893413"/>
            <a:chOff x="7009355" y="3856494"/>
            <a:chExt cx="4293444" cy="2893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9A99CD-386B-4F5B-9B72-8C48C3AF5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9" t="60056" r="38313" b="7641"/>
            <a:stretch/>
          </p:blipFill>
          <p:spPr>
            <a:xfrm>
              <a:off x="7009355" y="3856494"/>
              <a:ext cx="4293444" cy="289341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2E97B8-A4E2-4592-84BC-6B69FD26B8E0}"/>
                </a:ext>
              </a:extLst>
            </p:cNvPr>
            <p:cNvSpPr/>
            <p:nvPr/>
          </p:nvSpPr>
          <p:spPr>
            <a:xfrm>
              <a:off x="7149127" y="4936582"/>
              <a:ext cx="10211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Vorgestellt</a:t>
              </a:r>
              <a:endParaRPr lang="de-DE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C1D4B5-AC5F-44C4-AA3B-35560399FB05}"/>
                </a:ext>
              </a:extLst>
            </p:cNvPr>
            <p:cNvSpPr/>
            <p:nvPr/>
          </p:nvSpPr>
          <p:spPr>
            <a:xfrm>
              <a:off x="7149127" y="6228656"/>
              <a:ext cx="11208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Ausgelesen</a:t>
              </a:r>
              <a:endParaRPr lang="de-DE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3E137E3-A727-4DCA-BCC6-5B30E1A361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4680" r="10370" b="46500"/>
          <a:stretch/>
        </p:blipFill>
        <p:spPr>
          <a:xfrm>
            <a:off x="241665" y="3819329"/>
            <a:ext cx="5793527" cy="2288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DB3927-233D-440D-975E-4A811C727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01" y="5474074"/>
            <a:ext cx="5005079" cy="1132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1E9D1A-46FA-442C-A00B-9DB6A6AAE897}"/>
              </a:ext>
            </a:extLst>
          </p:cNvPr>
          <p:cNvSpPr/>
          <p:nvPr/>
        </p:nvSpPr>
        <p:spPr>
          <a:xfrm>
            <a:off x="2137334" y="3856494"/>
            <a:ext cx="22813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Wen et al., 2018, </a:t>
            </a:r>
            <a:r>
              <a:rPr lang="de-DE" sz="1100" i="1" dirty="0">
                <a:latin typeface="Arial" panose="020B0604020202020204" pitchFamily="34" charset="0"/>
                <a:cs typeface="Arial" panose="020B0604020202020204" pitchFamily="34" charset="0"/>
              </a:rPr>
              <a:t>Cerebral Cortex</a:t>
            </a:r>
          </a:p>
        </p:txBody>
      </p:sp>
    </p:spTree>
    <p:extLst>
      <p:ext uri="{BB962C8B-B14F-4D97-AF65-F5344CB8AC3E}">
        <p14:creationId xmlns:p14="http://schemas.microsoft.com/office/powerpoint/2010/main" val="132807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0"/>
    </mc:Choice>
    <mc:Fallback xmlns="">
      <p:transition spd="slow" advTm="4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2A9E30-9EEA-4F52-B681-B28004CE8C68}"/>
              </a:ext>
            </a:extLst>
          </p:cNvPr>
          <p:cNvSpPr/>
          <p:nvPr/>
        </p:nvSpPr>
        <p:spPr>
          <a:xfrm>
            <a:off x="2293" y="704996"/>
            <a:ext cx="6102000" cy="6173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J..</a:t>
            </a:r>
            <a:endParaRPr lang="de-DE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FF732E-FEA9-4C15-9E86-75A3DA046A71}"/>
              </a:ext>
            </a:extLst>
          </p:cNvPr>
          <p:cNvSpPr/>
          <p:nvPr/>
        </p:nvSpPr>
        <p:spPr>
          <a:xfrm>
            <a:off x="6105078" y="704996"/>
            <a:ext cx="6102000" cy="61737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de-DE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4D46D6-B72E-442E-B138-990CAA42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296"/>
            <a:ext cx="12192000" cy="75517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Können wir schon (bald) Gedankenlesen ? (4/4)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7D49F-4A21-46DF-AE20-F3F7A2D45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42" y="1472819"/>
            <a:ext cx="12208285" cy="5385181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Im Zeitalter künstlicher Intelligenz lässt</a:t>
            </a: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sich schwer abschätzen, wie sich die Möglichkeiten des “Gedankenlesens” in der Zukunft weiterentwickeln werden.</a:t>
            </a:r>
          </a:p>
          <a:p>
            <a:pPr marL="0" indent="0" algn="ctr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Künftige Entwicklungen könnten auch ethische Fragen aufwerden. </a:t>
            </a: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1" dirty="0">
                <a:latin typeface="Arial" panose="020B0604020202020204" pitchFamily="34" charset="0"/>
                <a:cs typeface="Arial" panose="020B0604020202020204" pitchFamily="34" charset="0"/>
              </a:rPr>
              <a:t>Wem gehören meine </a:t>
            </a:r>
            <a:r>
              <a:rPr lang="de-DE" sz="2400" i="1" strike="sngStrike" dirty="0">
                <a:latin typeface="Arial" panose="020B0604020202020204" pitchFamily="34" charset="0"/>
                <a:cs typeface="Arial" panose="020B0604020202020204" pitchFamily="34" charset="0"/>
              </a:rPr>
              <a:t>Daten</a:t>
            </a:r>
            <a:r>
              <a:rPr lang="de-DE" sz="2400" i="1" dirty="0">
                <a:latin typeface="Arial" panose="020B0604020202020204" pitchFamily="34" charset="0"/>
                <a:cs typeface="Arial" panose="020B0604020202020204" pitchFamily="34" charset="0"/>
              </a:rPr>
              <a:t> Gedanken?</a:t>
            </a: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Allerdings ist bislang keine Technik in Sicht, mit der Ihre Gehirnaktivität </a:t>
            </a:r>
            <a:r>
              <a:rPr lang="de-DE" sz="2400" i="1" dirty="0">
                <a:latin typeface="Arial" panose="020B0604020202020204" pitchFamily="34" charset="0"/>
                <a:cs typeface="Arial" panose="020B0604020202020204" pitchFamily="34" charset="0"/>
              </a:rPr>
              <a:t>unbemerkt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gemessen werden könnte.</a:t>
            </a:r>
          </a:p>
          <a:p>
            <a:pPr marL="0" indent="0" algn="ctr">
              <a:buNone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EEG und fMRT funktionieren nicht  aus der Distanz. Die Messungen sind zudem äußerst anfällig für Störungen zB. durch Augen- oder Mundbewegungen.</a:t>
            </a:r>
          </a:p>
          <a:p>
            <a:pPr marL="0" indent="0" algn="ctr">
              <a:buNone/>
            </a:pPr>
            <a:endParaRPr lang="de-DE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de-DE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de-DE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de-DE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de-DE" sz="2400" i="1" dirty="0">
                <a:latin typeface="Arial" panose="020B0604020202020204" pitchFamily="34" charset="0"/>
                <a:cs typeface="Arial" panose="020B0604020202020204" pitchFamily="34" charset="0"/>
              </a:rPr>
              <a:t>Bereits Kaugummi kauen macht Gedankenlesen nahezu unmöglich.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FEA4AF-116F-4EDB-8481-D8968D6153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965" y="2994350"/>
            <a:ext cx="4460973" cy="15114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3B829E-BC22-467D-876C-FDADD142A9DE}"/>
              </a:ext>
            </a:extLst>
          </p:cNvPr>
          <p:cNvSpPr/>
          <p:nvPr/>
        </p:nvSpPr>
        <p:spPr>
          <a:xfrm>
            <a:off x="502567" y="4505833"/>
            <a:ext cx="50177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Rekonstruktion gesehener Buchstaben aus menschlicher fMRT-Aktivität</a:t>
            </a:r>
          </a:p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mittels künstlicher Intelligenz. Shen et al., 2019,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PLoS Comp Biol</a:t>
            </a:r>
            <a:b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9C6119-2D48-4E4D-B0EC-75A4CE3ADB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3" b="19014"/>
          <a:stretch/>
        </p:blipFill>
        <p:spPr>
          <a:xfrm>
            <a:off x="6751815" y="4003401"/>
            <a:ext cx="2476521" cy="16972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6A10A8-D30E-4109-82E2-76A10E3A2448}"/>
              </a:ext>
            </a:extLst>
          </p:cNvPr>
          <p:cNvSpPr/>
          <p:nvPr/>
        </p:nvSpPr>
        <p:spPr>
          <a:xfrm>
            <a:off x="9191919" y="4390351"/>
            <a:ext cx="25955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Das gilt ebenso für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kommerzielle Produkte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zum „Gedankenlesen“</a:t>
            </a:r>
          </a:p>
        </p:txBody>
      </p:sp>
    </p:spTree>
    <p:extLst>
      <p:ext uri="{BB962C8B-B14F-4D97-AF65-F5344CB8AC3E}">
        <p14:creationId xmlns:p14="http://schemas.microsoft.com/office/powerpoint/2010/main" val="31745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0"/>
    </mc:Choice>
    <mc:Fallback xmlns="">
      <p:transition spd="slow" advTm="4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Widescreen</PresentationFormat>
  <Paragraphs>75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Können wir schon (bald) Gedankenlesen ? (1/4)</vt:lpstr>
      <vt:lpstr>Können wir schon (bald) Gedankenlesen ? (2/4)</vt:lpstr>
      <vt:lpstr>Können wir schon (bald) Gedankenlesen ? (3/4)</vt:lpstr>
      <vt:lpstr>Können wir schon (bald) Gedankenlesen ? (4/4)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Berni</dc:creator>
  <cp:lastModifiedBy>Berni</cp:lastModifiedBy>
  <cp:revision>60</cp:revision>
  <dcterms:created xsi:type="dcterms:W3CDTF">2019-05-25T12:30:32Z</dcterms:created>
  <dcterms:modified xsi:type="dcterms:W3CDTF">2019-05-26T14:27:33Z</dcterms:modified>
</cp:coreProperties>
</file>